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64" r:id="rId2"/>
    <p:sldId id="260" r:id="rId3"/>
    <p:sldId id="309" r:id="rId4"/>
    <p:sldId id="307" r:id="rId5"/>
    <p:sldId id="311" r:id="rId6"/>
    <p:sldId id="308" r:id="rId7"/>
    <p:sldId id="295" r:id="rId8"/>
    <p:sldId id="297" r:id="rId9"/>
    <p:sldId id="304" r:id="rId10"/>
    <p:sldId id="312" r:id="rId11"/>
    <p:sldId id="261" r:id="rId12"/>
    <p:sldId id="299" r:id="rId13"/>
    <p:sldId id="306" r:id="rId14"/>
    <p:sldId id="303" r:id="rId15"/>
    <p:sldId id="298" r:id="rId16"/>
    <p:sldId id="278" r:id="rId17"/>
    <p:sldId id="296" r:id="rId18"/>
    <p:sldId id="300" r:id="rId19"/>
    <p:sldId id="313" r:id="rId20"/>
    <p:sldId id="301" r:id="rId21"/>
    <p:sldId id="310" r:id="rId22"/>
    <p:sldId id="314" r:id="rId23"/>
    <p:sldId id="294" r:id="rId24"/>
    <p:sldId id="315" r:id="rId2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034586"/>
    <a:srgbClr val="FFCA29"/>
    <a:srgbClr val="FFC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238" autoAdjust="0"/>
  </p:normalViewPr>
  <p:slideViewPr>
    <p:cSldViewPr snapToGrid="0" snapToObjects="1">
      <p:cViewPr varScale="1">
        <p:scale>
          <a:sx n="114" d="100"/>
          <a:sy n="114" d="100"/>
        </p:scale>
        <p:origin x="52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B353B-17DE-F24E-9686-9B8AC9ABF67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FAFBE-6A90-E941-9DCD-9279D83C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00F6-FCEB-3240-BF91-2FE8D291BB0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AEB7-DF1E-074E-AD3C-BD912806E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JHjHGVLJHGLG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7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0B5CDF8-54D5-6043-A52E-76818AC5EA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33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6581" y="1454922"/>
            <a:ext cx="8472500" cy="303803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8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1608" TargetMode="External"/><Relationship Id="rId7" Type="http://schemas.openxmlformats.org/officeDocument/2006/relationships/hyperlink" Target="https://en.wikipedia.org/wiki/List_of_monochrome_and_RGB_palettes#3-bit_RG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jvmiranda921.github.io/notebook/2017/08/13/softmax-and-the-negative-log-likelihood" TargetMode="External"/><Relationship Id="rId5" Type="http://schemas.openxmlformats.org/officeDocument/2006/relationships/hyperlink" Target="https://towardsdatascience.com/generating-high-resolution-images-using-autoregressive-models-3683f9af0db4" TargetMode="External"/><Relationship Id="rId4" Type="http://schemas.openxmlformats.org/officeDocument/2006/relationships/hyperlink" Target="http://arxiv.org/ab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generative-mode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auto-regressive-generative-models-pixelrnn-pixelcnn-32d19291117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F8408-272D-4280-9716-83DA0065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24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05" y="2001930"/>
            <a:ext cx="7052390" cy="1139640"/>
          </a:xfrm>
          <a:ln>
            <a:solidFill>
              <a:srgbClr val="FFCA29"/>
            </a:solidFill>
          </a:ln>
        </p:spPr>
        <p:txBody>
          <a:bodyPr>
            <a:noAutofit/>
          </a:bodyPr>
          <a:lstStyle/>
          <a:p>
            <a:pPr>
              <a:lnSpc>
                <a:spcPts val="2700"/>
              </a:lnSpc>
            </a:pPr>
            <a:r>
              <a:rPr lang="en-US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Generating High Fidelity Images with Subscale Pixel Networks and Multidimensional Upscaling.</a:t>
            </a:r>
            <a:endParaRPr lang="en-US" sz="135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DDB6F-209E-4C0B-80DC-5317E011368D}"/>
              </a:ext>
            </a:extLst>
          </p:cNvPr>
          <p:cNvSpPr txBox="1"/>
          <p:nvPr/>
        </p:nvSpPr>
        <p:spPr>
          <a:xfrm>
            <a:off x="602667" y="682000"/>
            <a:ext cx="16674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latin typeface="Helvetica" charset="0"/>
                <a:cs typeface="Helvetica" charset="0"/>
              </a:rPr>
              <a:t>A paper by:</a:t>
            </a:r>
          </a:p>
          <a:p>
            <a:pPr algn="ctr"/>
            <a:r>
              <a:rPr lang="en-IN" sz="1400" b="1" i="1" dirty="0">
                <a:latin typeface="Helvetica" charset="0"/>
                <a:cs typeface="Helvetica" charset="0"/>
              </a:rPr>
              <a:t>Jacob </a:t>
            </a:r>
            <a:r>
              <a:rPr lang="en-IN" sz="1400" b="1" i="1" dirty="0" err="1">
                <a:latin typeface="Helvetica" charset="0"/>
                <a:cs typeface="Helvetica" charset="0"/>
              </a:rPr>
              <a:t>Menick</a:t>
            </a:r>
            <a:endParaRPr lang="en-IN" sz="1400" b="1" i="1" dirty="0">
              <a:latin typeface="Helvetica" charset="0"/>
              <a:cs typeface="Helvetica" charset="0"/>
            </a:endParaRPr>
          </a:p>
          <a:p>
            <a:pPr algn="ctr"/>
            <a:r>
              <a:rPr lang="en-IN" sz="1400" b="1" i="1" dirty="0" err="1">
                <a:latin typeface="Helvetica" charset="0"/>
                <a:cs typeface="Helvetica" charset="0"/>
              </a:rPr>
              <a:t>Nal</a:t>
            </a:r>
            <a:r>
              <a:rPr lang="en-IN" sz="1400" b="1" i="1" dirty="0">
                <a:latin typeface="Helvetica" charset="0"/>
                <a:cs typeface="Helvetica" charset="0"/>
              </a:rPr>
              <a:t> </a:t>
            </a:r>
            <a:r>
              <a:rPr lang="en-IN" sz="1400" b="1" i="1" dirty="0" err="1">
                <a:latin typeface="Helvetica" charset="0"/>
                <a:cs typeface="Helvetica" charset="0"/>
              </a:rPr>
              <a:t>Kalchbrenner</a:t>
            </a:r>
            <a:endParaRPr lang="en-IN" sz="1400" b="1" i="1" dirty="0">
              <a:latin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C918D-B0FF-4656-BEFB-4A054D34C0C3}"/>
              </a:ext>
            </a:extLst>
          </p:cNvPr>
          <p:cNvSpPr/>
          <p:nvPr/>
        </p:nvSpPr>
        <p:spPr>
          <a:xfrm>
            <a:off x="6595782" y="789722"/>
            <a:ext cx="1788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b="1" i="1" dirty="0">
                <a:latin typeface="Helvetica" charset="0"/>
                <a:cs typeface="Helvetica" charset="0"/>
              </a:rPr>
              <a:t>Presented by:</a:t>
            </a:r>
          </a:p>
          <a:p>
            <a:pPr algn="ctr"/>
            <a:r>
              <a:rPr lang="en-IN" sz="1400" b="1" i="1" dirty="0">
                <a:latin typeface="Helvetica" charset="0"/>
                <a:cs typeface="Helvetica" charset="0"/>
              </a:rPr>
              <a:t>Kesar TN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CA6664-C95A-42E8-AAEA-44569FE3B737}"/>
              </a:ext>
            </a:extLst>
          </p:cNvPr>
          <p:cNvSpPr/>
          <p:nvPr/>
        </p:nvSpPr>
        <p:spPr>
          <a:xfrm>
            <a:off x="7029448" y="4656421"/>
            <a:ext cx="15262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b="1" i="1" dirty="0">
                <a:latin typeface="Helvetica" charset="0"/>
                <a:cs typeface="Helvetica" charset="0"/>
              </a:rPr>
              <a:t>CAP 6614 – Fall ‘19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56D47-1A35-4341-AA61-5B082C6DF5C4}"/>
              </a:ext>
            </a:extLst>
          </p:cNvPr>
          <p:cNvSpPr/>
          <p:nvPr/>
        </p:nvSpPr>
        <p:spPr>
          <a:xfrm>
            <a:off x="0" y="4650221"/>
            <a:ext cx="17010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b="1" i="1" dirty="0">
                <a:latin typeface="Helvetica" charset="0"/>
                <a:cs typeface="Helvetica" charset="0"/>
              </a:rPr>
              <a:t>Professor: </a:t>
            </a:r>
            <a:r>
              <a:rPr lang="en-IN" sz="1100" b="1" i="1" dirty="0" err="1">
                <a:latin typeface="Helvetica" charset="0"/>
                <a:cs typeface="Helvetica" charset="0"/>
              </a:rPr>
              <a:t>Ulas</a:t>
            </a:r>
            <a:r>
              <a:rPr lang="en-IN" sz="1100" b="1" i="1" dirty="0">
                <a:latin typeface="Helvetica" charset="0"/>
                <a:cs typeface="Helvetica" charset="0"/>
              </a:rPr>
              <a:t> </a:t>
            </a:r>
            <a:r>
              <a:rPr lang="en-IN" sz="1100" b="1" i="1" dirty="0" err="1">
                <a:latin typeface="Helvetica" charset="0"/>
                <a:cs typeface="Helvetica" charset="0"/>
              </a:rPr>
              <a:t>Bagci</a:t>
            </a:r>
            <a:endParaRPr lang="en-IN" sz="1100" b="1" i="1" dirty="0"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2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85FD82-E0FF-4D22-9C55-CBDF77518A51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859FE-6E48-5E40-918D-04CB4C431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F0A8A3-DB91-4766-9B3C-F686AE6EE587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1403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What the paper offers?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AFA6E-C280-4ADB-85DA-C2DCB0A1F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24" y="798064"/>
            <a:ext cx="4748751" cy="3966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5F2B37-62E6-4369-AF83-CDA948D0FD50}"/>
              </a:ext>
            </a:extLst>
          </p:cNvPr>
          <p:cNvSpPr/>
          <p:nvPr/>
        </p:nvSpPr>
        <p:spPr>
          <a:xfrm>
            <a:off x="3516406" y="712694"/>
            <a:ext cx="1243853" cy="4108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D5C42B-A447-4763-9578-E643C38E36C9}"/>
              </a:ext>
            </a:extLst>
          </p:cNvPr>
          <p:cNvSpPr/>
          <p:nvPr/>
        </p:nvSpPr>
        <p:spPr>
          <a:xfrm>
            <a:off x="4760259" y="712694"/>
            <a:ext cx="2265829" cy="4108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9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85FD82-E0FF-4D22-9C55-CBDF77518A51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859FE-6E48-5E40-918D-04CB4C431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F0A8A3-DB91-4766-9B3C-F686AE6EE587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1403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What the paper offers?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A5DC6-BC43-4FAE-B059-56C1ACD4E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323" y="789868"/>
            <a:ext cx="3545353" cy="3979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F1E93D-2F0F-4518-AF20-C717BB626801}"/>
              </a:ext>
            </a:extLst>
          </p:cNvPr>
          <p:cNvSpPr/>
          <p:nvPr/>
        </p:nvSpPr>
        <p:spPr>
          <a:xfrm>
            <a:off x="4161863" y="779929"/>
            <a:ext cx="2245659" cy="408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89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3F41EA-5A5E-4558-B49D-B726F4C8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2" y="1690700"/>
            <a:ext cx="8222876" cy="2102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7ADDA-E50B-43B5-BAC7-2339C53596B3}"/>
              </a:ext>
            </a:extLst>
          </p:cNvPr>
          <p:cNvSpPr txBox="1"/>
          <p:nvPr/>
        </p:nvSpPr>
        <p:spPr>
          <a:xfrm>
            <a:off x="625289" y="3820348"/>
            <a:ext cx="1542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Original 8x8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56D90-D837-414E-AA3E-C1AA16DF7980}"/>
              </a:ext>
            </a:extLst>
          </p:cNvPr>
          <p:cNvSpPr txBox="1"/>
          <p:nvPr/>
        </p:nvSpPr>
        <p:spPr>
          <a:xfrm>
            <a:off x="3051133" y="3820348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4x4 slices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BFD0F-2A22-41C0-84B0-D3620CE085F0}"/>
              </a:ext>
            </a:extLst>
          </p:cNvPr>
          <p:cNvSpPr txBox="1"/>
          <p:nvPr/>
        </p:nvSpPr>
        <p:spPr>
          <a:xfrm>
            <a:off x="4810000" y="3818858"/>
            <a:ext cx="1542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Original 8x8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D170A-C07F-4E1D-AF52-1B686FCC63FE}"/>
              </a:ext>
            </a:extLst>
          </p:cNvPr>
          <p:cNvSpPr txBox="1"/>
          <p:nvPr/>
        </p:nvSpPr>
        <p:spPr>
          <a:xfrm>
            <a:off x="7235844" y="3815767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4x4 slices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DE35E4-8BC1-4296-B593-614B5D237D74}"/>
                  </a:ext>
                </a:extLst>
              </p:cNvPr>
              <p:cNvSpPr txBox="1"/>
              <p:nvPr/>
            </p:nvSpPr>
            <p:spPr>
              <a:xfrm>
                <a:off x="1136711" y="4352330"/>
                <a:ext cx="5196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40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14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DE35E4-8BC1-4296-B593-614B5D237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11" y="4352330"/>
                <a:ext cx="519694" cy="215444"/>
              </a:xfrm>
              <a:prstGeom prst="rect">
                <a:avLst/>
              </a:prstGeom>
              <a:blipFill>
                <a:blip r:embed="rId4"/>
                <a:stretch>
                  <a:fillRect l="-6977" r="-4651" b="-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DE2FF-2E93-413A-AB83-76A2F5C5D7BD}"/>
                  </a:ext>
                </a:extLst>
              </p:cNvPr>
              <p:cNvSpPr txBox="1"/>
              <p:nvPr/>
            </p:nvSpPr>
            <p:spPr>
              <a:xfrm>
                <a:off x="3229066" y="4258362"/>
                <a:ext cx="519694" cy="403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IN" sz="140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DE2FF-2E93-413A-AB83-76A2F5C5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66" y="4258362"/>
                <a:ext cx="519694" cy="403380"/>
              </a:xfrm>
              <a:prstGeom prst="rect">
                <a:avLst/>
              </a:prstGeom>
              <a:blipFill>
                <a:blip r:embed="rId5"/>
                <a:stretch>
                  <a:fillRect l="-7059" t="-1515" r="-5882"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43E7-1DDA-471A-BE2B-713687745DE3}"/>
                  </a:ext>
                </a:extLst>
              </p:cNvPr>
              <p:cNvSpPr txBox="1"/>
              <p:nvPr/>
            </p:nvSpPr>
            <p:spPr>
              <a:xfrm>
                <a:off x="5395242" y="4352330"/>
                <a:ext cx="5196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140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14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9843E7-1DDA-471A-BE2B-713687745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42" y="4352330"/>
                <a:ext cx="519694" cy="215444"/>
              </a:xfrm>
              <a:prstGeom prst="rect">
                <a:avLst/>
              </a:prstGeom>
              <a:blipFill>
                <a:blip r:embed="rId4"/>
                <a:stretch>
                  <a:fillRect l="-7059" r="-5882" b="-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9D7A50-90EC-4C12-8A50-CF7E542A469A}"/>
                  </a:ext>
                </a:extLst>
              </p:cNvPr>
              <p:cNvSpPr txBox="1"/>
              <p:nvPr/>
            </p:nvSpPr>
            <p:spPr>
              <a:xfrm>
                <a:off x="7413777" y="4258362"/>
                <a:ext cx="519694" cy="403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IN" sz="140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9D7A50-90EC-4C12-8A50-CF7E542A4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7" y="4258362"/>
                <a:ext cx="519694" cy="403380"/>
              </a:xfrm>
              <a:prstGeom prst="rect">
                <a:avLst/>
              </a:prstGeom>
              <a:blipFill>
                <a:blip r:embed="rId5"/>
                <a:stretch>
                  <a:fillRect l="-7059" t="-1515" r="-5882"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34B2F9DD-08BE-42EC-BA1F-B093A05ABC46}"/>
              </a:ext>
            </a:extLst>
          </p:cNvPr>
          <p:cNvSpPr txBox="1">
            <a:spLocks/>
          </p:cNvSpPr>
          <p:nvPr/>
        </p:nvSpPr>
        <p:spPr>
          <a:xfrm>
            <a:off x="301451" y="220054"/>
            <a:ext cx="5917814" cy="506084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IN" sz="2800" dirty="0">
                <a:latin typeface="NimbusRomNo9L-Regu"/>
              </a:rPr>
              <a:t>Subscale Pixel Network (SPN) architecture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17AF40-9EE3-4B01-8B75-88193B04E98C}"/>
                  </a:ext>
                </a:extLst>
              </p:cNvPr>
              <p:cNvSpPr/>
              <p:nvPr/>
            </p:nvSpPr>
            <p:spPr>
              <a:xfrm>
                <a:off x="460562" y="752367"/>
                <a:ext cx="7998017" cy="762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The SPN divides an image of size </a:t>
                </a:r>
                <a:r>
                  <a:rPr lang="en-IN" dirty="0" err="1"/>
                  <a:t>NxN</a:t>
                </a:r>
                <a:r>
                  <a:rPr lang="en-IN" dirty="0"/>
                  <a:t> into sub-images of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IN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IN">
                        <a:solidFill>
                          <a:srgbClr val="FFCA29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i="1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IN">
                            <a:solidFill>
                              <a:srgbClr val="FFCA2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IN" i="1">
                        <a:solidFill>
                          <a:srgbClr val="FFCA2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sliced out at </a:t>
                </a:r>
                <a:r>
                  <a:rPr lang="en-IN" u="sng" dirty="0"/>
                  <a:t>interleaving positions</a:t>
                </a:r>
                <a:r>
                  <a:rPr lang="en-IN" dirty="0"/>
                  <a:t>, which implicitly also captures a form of size upscaling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17AF40-9EE3-4B01-8B75-88193B04E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2" y="752367"/>
                <a:ext cx="7998017" cy="762966"/>
              </a:xfrm>
              <a:prstGeom prst="rect">
                <a:avLst/>
              </a:prstGeom>
              <a:blipFill>
                <a:blip r:embed="rId6"/>
                <a:stretch>
                  <a:fillRect l="-534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23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D8F1AD-7712-4A22-ADE8-81DD42062643}"/>
              </a:ext>
            </a:extLst>
          </p:cNvPr>
          <p:cNvSpPr txBox="1">
            <a:spLocks/>
          </p:cNvSpPr>
          <p:nvPr/>
        </p:nvSpPr>
        <p:spPr>
          <a:xfrm>
            <a:off x="301451" y="273845"/>
            <a:ext cx="4015056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How do we subscale?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D917C-32B0-4DCB-BCC8-C25BD579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1150201"/>
            <a:ext cx="3162574" cy="75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D787B-2C10-4506-BF13-87C13D40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69" y="2352441"/>
            <a:ext cx="4325487" cy="754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00796-E784-43EE-A543-FC7A9E6C3D47}"/>
              </a:ext>
            </a:extLst>
          </p:cNvPr>
          <p:cNvSpPr txBox="1"/>
          <p:nvPr/>
        </p:nvSpPr>
        <p:spPr>
          <a:xfrm>
            <a:off x="5050842" y="1342757"/>
            <a:ext cx="341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Conventional Generation Ordering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368E7-181E-4D5C-9A8A-09CB8BA03940}"/>
              </a:ext>
            </a:extLst>
          </p:cNvPr>
          <p:cNvSpPr txBox="1"/>
          <p:nvPr/>
        </p:nvSpPr>
        <p:spPr>
          <a:xfrm>
            <a:off x="5817498" y="2517708"/>
            <a:ext cx="18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Subscale Ordering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665E8-E655-4DA1-AAB7-8F020CE98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82" y="3662114"/>
            <a:ext cx="4638260" cy="75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A00A1-38CC-4C33-A1C7-7AD3338B6D25}"/>
              </a:ext>
            </a:extLst>
          </p:cNvPr>
          <p:cNvSpPr txBox="1"/>
          <p:nvPr/>
        </p:nvSpPr>
        <p:spPr>
          <a:xfrm>
            <a:off x="5899792" y="3853173"/>
            <a:ext cx="171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Depth Upscaling</a:t>
            </a:r>
          </a:p>
        </p:txBody>
      </p:sp>
    </p:spTree>
    <p:extLst>
      <p:ext uri="{BB962C8B-B14F-4D97-AF65-F5344CB8AC3E}">
        <p14:creationId xmlns:p14="http://schemas.microsoft.com/office/powerpoint/2010/main" val="11747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35CD0A-F7DC-4E51-B898-F6431E4C0841}"/>
              </a:ext>
            </a:extLst>
          </p:cNvPr>
          <p:cNvSpPr txBox="1">
            <a:spLocks/>
          </p:cNvSpPr>
          <p:nvPr/>
        </p:nvSpPr>
        <p:spPr>
          <a:xfrm>
            <a:off x="301451" y="273845"/>
            <a:ext cx="4015056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How do we subscale?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9E96B-1F2F-4F88-9434-99B59FFA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88" y="1696107"/>
            <a:ext cx="1455546" cy="14631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D80050-2878-4BB8-A316-A5CD1785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87" y="1674107"/>
            <a:ext cx="1455546" cy="1492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5D2C3-4389-4ECC-9254-21D26E374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468" y="1674107"/>
            <a:ext cx="1471114" cy="1492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171501-25C8-44E1-8CF1-2B1BA0E81BF0}"/>
              </a:ext>
            </a:extLst>
          </p:cNvPr>
          <p:cNvSpPr txBox="1"/>
          <p:nvPr/>
        </p:nvSpPr>
        <p:spPr>
          <a:xfrm>
            <a:off x="1027192" y="3338683"/>
            <a:ext cx="1149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Conventional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96E6E-045B-4396-B239-58989109FEDA}"/>
              </a:ext>
            </a:extLst>
          </p:cNvPr>
          <p:cNvSpPr txBox="1"/>
          <p:nvPr/>
        </p:nvSpPr>
        <p:spPr>
          <a:xfrm>
            <a:off x="3034748" y="3230961"/>
            <a:ext cx="1149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Conventional</a:t>
            </a:r>
          </a:p>
          <a:p>
            <a:pPr algn="ctr"/>
            <a:r>
              <a:rPr lang="en-IN" sz="1400" dirty="0"/>
              <a:t>Multi-scale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E73E8-1AE6-413C-83C0-60B1568DE6AD}"/>
              </a:ext>
            </a:extLst>
          </p:cNvPr>
          <p:cNvSpPr txBox="1"/>
          <p:nvPr/>
        </p:nvSpPr>
        <p:spPr>
          <a:xfrm>
            <a:off x="5083870" y="3230742"/>
            <a:ext cx="99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Parallel</a:t>
            </a:r>
          </a:p>
          <a:p>
            <a:pPr algn="ctr"/>
            <a:r>
              <a:rPr lang="en-IN" sz="1400" dirty="0"/>
              <a:t>Multi-scale</a:t>
            </a:r>
          </a:p>
        </p:txBody>
      </p:sp>
    </p:spTree>
    <p:extLst>
      <p:ext uri="{BB962C8B-B14F-4D97-AF65-F5344CB8AC3E}">
        <p14:creationId xmlns:p14="http://schemas.microsoft.com/office/powerpoint/2010/main" val="6663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35CD0A-F7DC-4E51-B898-F6431E4C0841}"/>
              </a:ext>
            </a:extLst>
          </p:cNvPr>
          <p:cNvSpPr txBox="1">
            <a:spLocks/>
          </p:cNvSpPr>
          <p:nvPr/>
        </p:nvSpPr>
        <p:spPr>
          <a:xfrm>
            <a:off x="301451" y="273845"/>
            <a:ext cx="4015056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How do we subscale?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9E96B-1F2F-4F88-9434-99B59FFA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88" y="1696107"/>
            <a:ext cx="1455546" cy="1463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E27BC-6790-4610-BAED-C6597325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75" y="1686748"/>
            <a:ext cx="1455546" cy="1471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8FCC7-A945-4BB2-969A-6BB240D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687" y="1686748"/>
            <a:ext cx="1471114" cy="1471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288EF-0C1B-4F47-B3BE-38544D565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167" y="1688160"/>
            <a:ext cx="1471114" cy="1471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14B7D-4831-498B-9DE8-1192113B60F8}"/>
              </a:ext>
            </a:extLst>
          </p:cNvPr>
          <p:cNvSpPr txBox="1"/>
          <p:nvPr/>
        </p:nvSpPr>
        <p:spPr>
          <a:xfrm>
            <a:off x="1027192" y="3338683"/>
            <a:ext cx="1149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Conventional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8316E-A2D1-4526-A891-1FAFA8B5F04E}"/>
              </a:ext>
            </a:extLst>
          </p:cNvPr>
          <p:cNvSpPr txBox="1"/>
          <p:nvPr/>
        </p:nvSpPr>
        <p:spPr>
          <a:xfrm>
            <a:off x="3144006" y="3338749"/>
            <a:ext cx="817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Subscale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306FFB-AD01-44B8-A020-CFA0725AD77B}"/>
              </a:ext>
            </a:extLst>
          </p:cNvPr>
          <p:cNvSpPr txBox="1"/>
          <p:nvPr/>
        </p:nvSpPr>
        <p:spPr>
          <a:xfrm>
            <a:off x="4953972" y="3230961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Subscale + </a:t>
            </a:r>
          </a:p>
          <a:p>
            <a:pPr algn="ctr"/>
            <a:r>
              <a:rPr lang="en-IN" sz="1400" dirty="0"/>
              <a:t>Size upscaling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069B56-CDCB-4B8B-8438-DCD43E8E6086}"/>
              </a:ext>
            </a:extLst>
          </p:cNvPr>
          <p:cNvSpPr txBox="1"/>
          <p:nvPr/>
        </p:nvSpPr>
        <p:spPr>
          <a:xfrm>
            <a:off x="6871461" y="3230961"/>
            <a:ext cx="135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Subscale + </a:t>
            </a:r>
          </a:p>
          <a:p>
            <a:pPr algn="ctr"/>
            <a:r>
              <a:rPr lang="en-IN" sz="1400" dirty="0"/>
              <a:t>Depth upscaling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7AC6C-0348-4919-AF2C-F3D383992430}"/>
              </a:ext>
            </a:extLst>
          </p:cNvPr>
          <p:cNvSpPr txBox="1"/>
          <p:nvPr/>
        </p:nvSpPr>
        <p:spPr>
          <a:xfrm>
            <a:off x="4630972" y="3704169"/>
            <a:ext cx="1832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dirty="0"/>
              <a:t>Separate network for initial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C271C-13AD-4D6B-AAF3-B1E1E31F9F45}"/>
              </a:ext>
            </a:extLst>
          </p:cNvPr>
          <p:cNvSpPr txBox="1"/>
          <p:nvPr/>
        </p:nvSpPr>
        <p:spPr>
          <a:xfrm>
            <a:off x="6550090" y="3701042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dirty="0"/>
              <a:t>Separate network for initial size</a:t>
            </a:r>
          </a:p>
          <a:p>
            <a:pPr algn="ctr"/>
            <a:r>
              <a:rPr lang="en-IN" sz="1000" dirty="0"/>
              <a:t>Separate network for MSB and LSB</a:t>
            </a:r>
          </a:p>
        </p:txBody>
      </p:sp>
    </p:spTree>
    <p:extLst>
      <p:ext uri="{BB962C8B-B14F-4D97-AF65-F5344CB8AC3E}">
        <p14:creationId xmlns:p14="http://schemas.microsoft.com/office/powerpoint/2010/main" val="135339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22DB4F-33E9-4BFC-ACEA-5D7DD8A9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8" y="1074154"/>
            <a:ext cx="8359864" cy="24005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0AD33B-D025-4540-9A8C-90C7C763EA39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425191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Subscale Pixel Network: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8092C-1764-4EB2-AB37-C86464CC6DC3}"/>
              </a:ext>
            </a:extLst>
          </p:cNvPr>
          <p:cNvSpPr txBox="1"/>
          <p:nvPr/>
        </p:nvSpPr>
        <p:spPr>
          <a:xfrm>
            <a:off x="6866317" y="3777794"/>
            <a:ext cx="1411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Masked 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5FCBB-E8F8-4ED7-BFAF-E025C7D4892F}"/>
              </a:ext>
            </a:extLst>
          </p:cNvPr>
          <p:cNvSpPr txBox="1"/>
          <p:nvPr/>
        </p:nvSpPr>
        <p:spPr>
          <a:xfrm>
            <a:off x="4726643" y="3663017"/>
            <a:ext cx="1197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Subscale Pixel</a:t>
            </a:r>
          </a:p>
          <a:p>
            <a:pPr algn="ctr"/>
            <a:r>
              <a:rPr lang="en-IN" sz="1400" dirty="0"/>
              <a:t>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28AD2-C30C-4DFF-B916-A208A4A10D38}"/>
              </a:ext>
            </a:extLst>
          </p:cNvPr>
          <p:cNvSpPr/>
          <p:nvPr/>
        </p:nvSpPr>
        <p:spPr>
          <a:xfrm>
            <a:off x="301450" y="907676"/>
            <a:ext cx="3907479" cy="276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664578-4261-4A9F-8951-195428068923}"/>
              </a:ext>
            </a:extLst>
          </p:cNvPr>
          <p:cNvSpPr/>
          <p:nvPr/>
        </p:nvSpPr>
        <p:spPr>
          <a:xfrm rot="1118344">
            <a:off x="4309784" y="1902759"/>
            <a:ext cx="201706" cy="5244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CD46F-4A39-4873-8AD7-C05F05286D54}"/>
              </a:ext>
            </a:extLst>
          </p:cNvPr>
          <p:cNvSpPr/>
          <p:nvPr/>
        </p:nvSpPr>
        <p:spPr>
          <a:xfrm>
            <a:off x="4397189" y="1983441"/>
            <a:ext cx="544605" cy="240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9B690-E6E0-43F2-8252-30B9770DF6F5}"/>
              </a:ext>
            </a:extLst>
          </p:cNvPr>
          <p:cNvSpPr/>
          <p:nvPr/>
        </p:nvSpPr>
        <p:spPr>
          <a:xfrm>
            <a:off x="4931559" y="2206316"/>
            <a:ext cx="100853" cy="1361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0A6D3F-E5E8-4AC7-976B-C84772697387}"/>
              </a:ext>
            </a:extLst>
          </p:cNvPr>
          <p:cNvSpPr/>
          <p:nvPr/>
        </p:nvSpPr>
        <p:spPr>
          <a:xfrm>
            <a:off x="6373906" y="847165"/>
            <a:ext cx="2468644" cy="3408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8CA0A-0F6F-4D1F-9D62-6E74BF4D98CC}"/>
              </a:ext>
            </a:extLst>
          </p:cNvPr>
          <p:cNvSpPr txBox="1"/>
          <p:nvPr/>
        </p:nvSpPr>
        <p:spPr>
          <a:xfrm>
            <a:off x="4533412" y="4227105"/>
            <a:ext cx="158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/>
              <a:t>32 x 32 x 3 x D</a:t>
            </a:r>
          </a:p>
        </p:txBody>
      </p:sp>
    </p:spTree>
    <p:extLst>
      <p:ext uri="{BB962C8B-B14F-4D97-AF65-F5344CB8AC3E}">
        <p14:creationId xmlns:p14="http://schemas.microsoft.com/office/powerpoint/2010/main" val="14911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4C238E-1F84-46A6-BF23-3D8A05D99D95}"/>
              </a:ext>
            </a:extLst>
          </p:cNvPr>
          <p:cNvSpPr txBox="1">
            <a:spLocks/>
          </p:cNvSpPr>
          <p:nvPr/>
        </p:nvSpPr>
        <p:spPr>
          <a:xfrm>
            <a:off x="301449" y="273845"/>
            <a:ext cx="5850580" cy="5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Negative Log-Likelihood (NLL):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F5FC0-376E-457A-92CF-99CE853EC2C6}"/>
              </a:ext>
            </a:extLst>
          </p:cNvPr>
          <p:cNvSpPr/>
          <p:nvPr/>
        </p:nvSpPr>
        <p:spPr>
          <a:xfrm>
            <a:off x="693897" y="985692"/>
            <a:ext cx="7756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NLL is the </a:t>
            </a:r>
            <a:r>
              <a:rPr lang="en-IN" i="1" dirty="0">
                <a:solidFill>
                  <a:srgbClr val="FFC928"/>
                </a:solidFill>
              </a:rPr>
              <a:t>unhappiness</a:t>
            </a:r>
            <a:r>
              <a:rPr lang="en-IN" dirty="0"/>
              <a:t> of the network with respect to its parameters.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The higher the loss, the higher the unhappiness.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E31B8-9055-4899-90A3-1352587D4A4F}"/>
                  </a:ext>
                </a:extLst>
              </p:cNvPr>
              <p:cNvSpPr txBox="1"/>
              <p:nvPr/>
            </p:nvSpPr>
            <p:spPr>
              <a:xfrm>
                <a:off x="3655754" y="1831062"/>
                <a:ext cx="183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N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IN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b="1" dirty="0">
                  <a:solidFill>
                    <a:schemeClr val="tx1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E31B8-9055-4899-90A3-1352587D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754" y="1831062"/>
                <a:ext cx="183248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3A7AEF1-DDA5-478E-AC58-BF77E9E06950}"/>
              </a:ext>
            </a:extLst>
          </p:cNvPr>
          <p:cNvGrpSpPr/>
          <p:nvPr/>
        </p:nvGrpSpPr>
        <p:grpSpPr>
          <a:xfrm>
            <a:off x="365877" y="2513067"/>
            <a:ext cx="8412245" cy="1846410"/>
            <a:chOff x="301449" y="2513067"/>
            <a:chExt cx="8412245" cy="18464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CEF28F-5E9C-4F1B-ABFE-A231682B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0265" y="2513069"/>
              <a:ext cx="5923429" cy="18464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5BB796-322D-417A-9934-A90672E9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449" y="2513067"/>
              <a:ext cx="2488816" cy="18439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5950D1-1943-4A67-852A-FB01EA5D7E0A}"/>
              </a:ext>
            </a:extLst>
          </p:cNvPr>
          <p:cNvSpPr txBox="1"/>
          <p:nvPr/>
        </p:nvSpPr>
        <p:spPr>
          <a:xfrm>
            <a:off x="3765527" y="4349246"/>
            <a:ext cx="4750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https://ljvmiranda921.github.io/notebook/2017/08/13/softmax-and-the-negative-log-likelihood/</a:t>
            </a:r>
          </a:p>
        </p:txBody>
      </p:sp>
    </p:spTree>
    <p:extLst>
      <p:ext uri="{BB962C8B-B14F-4D97-AF65-F5344CB8AC3E}">
        <p14:creationId xmlns:p14="http://schemas.microsoft.com/office/powerpoint/2010/main" val="36798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CC774E-1D48-4427-BF52-677C5575B98B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425191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Results: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DB04A-F33D-4AE3-9C44-A4FED1AC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54" y="734319"/>
            <a:ext cx="6973692" cy="2643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A9DF4-94DB-4009-8CC2-87AFA9735FB0}"/>
              </a:ext>
            </a:extLst>
          </p:cNvPr>
          <p:cNvSpPr txBox="1"/>
          <p:nvPr/>
        </p:nvSpPr>
        <p:spPr>
          <a:xfrm>
            <a:off x="3561789" y="4587460"/>
            <a:ext cx="2329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Losses in NLL in bits/dim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AD297-3354-4C0A-BE41-5F3B28FC7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54" y="3437321"/>
            <a:ext cx="6973692" cy="1150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9E8D80-5715-46F8-A953-2D8983F5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53" y="1692857"/>
            <a:ext cx="6973692" cy="11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CC875-4EDB-4889-B1D6-86A63CD8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" t="2323"/>
          <a:stretch/>
        </p:blipFill>
        <p:spPr>
          <a:xfrm>
            <a:off x="2514045" y="492154"/>
            <a:ext cx="4082672" cy="40762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D23D9F-DAA9-40F7-AFA2-B1C0E09D78CA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425191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Results: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54275-FE9B-4B15-8786-8FDE7C512980}"/>
              </a:ext>
            </a:extLst>
          </p:cNvPr>
          <p:cNvSpPr txBox="1"/>
          <p:nvPr/>
        </p:nvSpPr>
        <p:spPr>
          <a:xfrm>
            <a:off x="3220977" y="4561878"/>
            <a:ext cx="2668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128x128 3-bit ImageNet from SPN</a:t>
            </a:r>
          </a:p>
        </p:txBody>
      </p:sp>
    </p:spTree>
    <p:extLst>
      <p:ext uri="{BB962C8B-B14F-4D97-AF65-F5344CB8AC3E}">
        <p14:creationId xmlns:p14="http://schemas.microsoft.com/office/powerpoint/2010/main" val="412643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1" y="273845"/>
            <a:ext cx="2024890" cy="506084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Contents: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76CDE-FCDA-0F42-B315-E4ECC3693E26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65B80-99FA-B644-A9E9-DC810679A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67C70-1222-4463-B4BD-C26DBFC85561}"/>
              </a:ext>
            </a:extLst>
          </p:cNvPr>
          <p:cNvSpPr txBox="1"/>
          <p:nvPr/>
        </p:nvSpPr>
        <p:spPr>
          <a:xfrm>
            <a:off x="1313896" y="1216959"/>
            <a:ext cx="43038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Goals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Deep Generative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Autoregressive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What this paper offers?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Subscale Pixel Networks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How we subscale?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Negative Log-likelihood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Paper achievements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94304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D23D9F-DAA9-40F7-AFA2-B1C0E09D78CA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425191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Results: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53FB0-4230-4301-9A61-C040EB9D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6" y="900286"/>
            <a:ext cx="3332480" cy="334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2FF52-0CF8-45E1-86E9-6CDE58A0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00286"/>
            <a:ext cx="3818700" cy="3342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E0613-EA5F-400A-A0E9-9D40D2C80D8A}"/>
              </a:ext>
            </a:extLst>
          </p:cNvPr>
          <p:cNvSpPr txBox="1"/>
          <p:nvPr/>
        </p:nvSpPr>
        <p:spPr>
          <a:xfrm>
            <a:off x="1132798" y="4351363"/>
            <a:ext cx="207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256x256 3-bit </a:t>
            </a:r>
            <a:r>
              <a:rPr lang="en-IN" sz="1400" dirty="0" err="1"/>
              <a:t>CelebA</a:t>
            </a:r>
            <a:r>
              <a:rPr lang="en-IN" sz="1400" dirty="0"/>
              <a:t>-HQ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54275-FE9B-4B15-8786-8FDE7C512980}"/>
              </a:ext>
            </a:extLst>
          </p:cNvPr>
          <p:cNvSpPr txBox="1"/>
          <p:nvPr/>
        </p:nvSpPr>
        <p:spPr>
          <a:xfrm>
            <a:off x="5462480" y="4348856"/>
            <a:ext cx="2037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256x256 8-bit </a:t>
            </a:r>
            <a:r>
              <a:rPr lang="en-IN" sz="1400" dirty="0" err="1"/>
              <a:t>CelebA</a:t>
            </a:r>
            <a:r>
              <a:rPr lang="en-IN" sz="1400" dirty="0"/>
              <a:t>-HQ</a:t>
            </a:r>
          </a:p>
        </p:txBody>
      </p:sp>
    </p:spTree>
    <p:extLst>
      <p:ext uri="{BB962C8B-B14F-4D97-AF65-F5344CB8AC3E}">
        <p14:creationId xmlns:p14="http://schemas.microsoft.com/office/powerpoint/2010/main" val="3569357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A7951A-D0A4-4FC6-84FC-CAA592E9767C}"/>
              </a:ext>
            </a:extLst>
          </p:cNvPr>
          <p:cNvSpPr txBox="1">
            <a:spLocks/>
          </p:cNvSpPr>
          <p:nvPr/>
        </p:nvSpPr>
        <p:spPr>
          <a:xfrm>
            <a:off x="301449" y="273845"/>
            <a:ext cx="2919122" cy="5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Main 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21365-A8B2-4FBA-8DB7-F7887832FB12}"/>
              </a:ext>
            </a:extLst>
          </p:cNvPr>
          <p:cNvSpPr txBox="1"/>
          <p:nvPr/>
        </p:nvSpPr>
        <p:spPr>
          <a:xfrm>
            <a:off x="470649" y="1094422"/>
            <a:ext cx="7422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Unconditionally generate images up to size 256x256 pixels and assess the fidelity of generated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Improve state-of-the-art negative log-likelihoods on ImageNet images at 128x128 pixels by a large margin (3.08 bits/dim). Down from 3.55 bits/dim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First negative log-likelihood benchmark on 256x256 pixel ImageNet images (2.97 bits/dim without depth-upscaling and 3.01 bits/dim with depth-upscaling)</a:t>
            </a:r>
          </a:p>
        </p:txBody>
      </p:sp>
    </p:spTree>
    <p:extLst>
      <p:ext uri="{BB962C8B-B14F-4D97-AF65-F5344CB8AC3E}">
        <p14:creationId xmlns:p14="http://schemas.microsoft.com/office/powerpoint/2010/main" val="418971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F8546-7E73-4F06-BA06-56D0B95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5E6B0-B4E1-4DD7-8527-BAEFC1EC6037}"/>
              </a:ext>
            </a:extLst>
          </p:cNvPr>
          <p:cNvSpPr txBox="1"/>
          <p:nvPr/>
        </p:nvSpPr>
        <p:spPr>
          <a:xfrm>
            <a:off x="3031431" y="2131359"/>
            <a:ext cx="3292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Lucida Calligraphy" panose="03010101010101010101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990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F8546-7E73-4F06-BA06-56D0B95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BE8036-A37C-4498-8C6E-758FE8B21347}"/>
              </a:ext>
            </a:extLst>
          </p:cNvPr>
          <p:cNvSpPr txBox="1">
            <a:spLocks/>
          </p:cNvSpPr>
          <p:nvPr/>
        </p:nvSpPr>
        <p:spPr>
          <a:xfrm>
            <a:off x="301449" y="273845"/>
            <a:ext cx="2919122" cy="5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82B0-C36F-4A58-B508-42D7B325BAC6}"/>
              </a:ext>
            </a:extLst>
          </p:cNvPr>
          <p:cNvSpPr txBox="1"/>
          <p:nvPr/>
        </p:nvSpPr>
        <p:spPr>
          <a:xfrm>
            <a:off x="440391" y="1230406"/>
            <a:ext cx="82632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Jacob </a:t>
            </a:r>
            <a:r>
              <a:rPr lang="en-IN" sz="1600" dirty="0" err="1"/>
              <a:t>Menick</a:t>
            </a:r>
            <a:r>
              <a:rPr lang="en-IN" sz="1600" dirty="0"/>
              <a:t>, </a:t>
            </a:r>
            <a:r>
              <a:rPr lang="en-IN" sz="1600" dirty="0" err="1"/>
              <a:t>Nal</a:t>
            </a:r>
            <a:r>
              <a:rPr lang="en-IN" sz="1600" dirty="0"/>
              <a:t> </a:t>
            </a:r>
            <a:r>
              <a:rPr lang="en-IN" sz="1600" dirty="0" err="1"/>
              <a:t>Kalchbrenner</a:t>
            </a:r>
            <a:r>
              <a:rPr lang="en-IN" sz="1600" dirty="0"/>
              <a:t>, </a:t>
            </a:r>
            <a:r>
              <a:rPr lang="en-IN" sz="1600" i="1" dirty="0"/>
              <a:t>GENERATING HIGH FIDELITY IMAGES WITH SUBSCALE PIXEL NETWORKS AND MULTIDIMENSIONAL UPSCALING, </a:t>
            </a:r>
            <a:r>
              <a:rPr lang="en-IN" sz="1600" dirty="0"/>
              <a:t>URL: </a:t>
            </a:r>
            <a:r>
              <a:rPr lang="en-IN" sz="1600" dirty="0">
                <a:hlinkClick r:id="rId3"/>
              </a:rPr>
              <a:t>https://arxiv.org/abs/1812.01608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Xi Chen, Nikhil Mishra, Mostafa </a:t>
            </a:r>
            <a:r>
              <a:rPr lang="en-IN" sz="1600" dirty="0" err="1"/>
              <a:t>Rohaninejad</a:t>
            </a:r>
            <a:r>
              <a:rPr lang="en-IN" sz="1600" dirty="0"/>
              <a:t>, and Pieter </a:t>
            </a:r>
            <a:r>
              <a:rPr lang="en-IN" sz="1600" dirty="0" err="1"/>
              <a:t>Abbeel</a:t>
            </a:r>
            <a:r>
              <a:rPr lang="en-IN" sz="1600" dirty="0"/>
              <a:t>. </a:t>
            </a:r>
            <a:r>
              <a:rPr lang="en-IN" sz="1600" dirty="0" err="1"/>
              <a:t>PixelSNAIL</a:t>
            </a:r>
            <a:r>
              <a:rPr lang="en-IN" sz="1600" dirty="0"/>
              <a:t>: An improved autoregressive </a:t>
            </a:r>
            <a:r>
              <a:rPr lang="it-IT" sz="1600" dirty="0"/>
              <a:t>generative model. CoRR, abs/1712.09763, 2017. URL </a:t>
            </a:r>
            <a:r>
              <a:rPr lang="it-IT" sz="1600" dirty="0">
                <a:hlinkClick r:id="rId4"/>
              </a:rPr>
              <a:t>http://arxiv.org/abs/</a:t>
            </a:r>
            <a:r>
              <a:rPr lang="it-IT" sz="1600" dirty="0"/>
              <a:t> </a:t>
            </a:r>
            <a:r>
              <a:rPr lang="en-IN" sz="1600" dirty="0"/>
              <a:t>1712.09763.</a:t>
            </a:r>
            <a:endParaRPr lang="en-IN" sz="1600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hlinkClick r:id="rId5"/>
              </a:rPr>
              <a:t>https://towardsdatascience.com/generating-high-resolution-images-using-autoregressive-models-3683f9af0db4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rgbClr val="0563C1"/>
                </a:solidFill>
                <a:hlinkClick r:id="rId6"/>
              </a:rPr>
              <a:t>https://ljvmiranda921.github.io/notebook/2017/08/13/softmax-and-the-negative-log-likelihood</a:t>
            </a:r>
            <a:endParaRPr lang="en-IN" sz="1600" u="sng" dirty="0">
              <a:solidFill>
                <a:srgbClr val="0563C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rgbClr val="0563C1"/>
                </a:solidFill>
                <a:hlinkClick r:id="rId7"/>
              </a:rPr>
              <a:t>https://en.wikipedia.org/wiki/List_of_monochrome_and_RGB_palettes#3-bit_RGB</a:t>
            </a:r>
            <a:endParaRPr lang="en-IN" sz="1600" u="sng" dirty="0">
              <a:solidFill>
                <a:srgbClr val="0563C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u="sng" dirty="0">
                <a:solidFill>
                  <a:srgbClr val="0563C1"/>
                </a:solidFill>
              </a:rPr>
              <a:t>https://towardsdatascience.com/auto-regressive-generative-models-pixelrnn-pixelcnn-32d192911173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72425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F8546-7E73-4F06-BA06-56D0B95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E1C64-652B-4638-BA13-AC27F995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80" y="819430"/>
            <a:ext cx="3504640" cy="35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43ED1D-627D-4881-BCCF-4306207BDE23}"/>
              </a:ext>
            </a:extLst>
          </p:cNvPr>
          <p:cNvSpPr txBox="1">
            <a:spLocks/>
          </p:cNvSpPr>
          <p:nvPr/>
        </p:nvSpPr>
        <p:spPr>
          <a:xfrm>
            <a:off x="301449" y="273845"/>
            <a:ext cx="5850580" cy="512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Goals and Motivation: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EF661-A538-4E64-8D30-359DB3B4ABE4}"/>
              </a:ext>
            </a:extLst>
          </p:cNvPr>
          <p:cNvSpPr txBox="1"/>
          <p:nvPr/>
        </p:nvSpPr>
        <p:spPr>
          <a:xfrm>
            <a:off x="692525" y="2580931"/>
            <a:ext cx="7422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i="1" dirty="0">
                <a:solidFill>
                  <a:srgbClr val="FFC928"/>
                </a:solidFill>
              </a:rPr>
              <a:t>Motivation: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Capacity to encode vast previous context used to generate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Difficulty of learning a distribution that preserves both global semantic coherence and exactness of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2B784-899F-4269-8F53-984C8A0C3DFC}"/>
              </a:ext>
            </a:extLst>
          </p:cNvPr>
          <p:cNvSpPr txBox="1"/>
          <p:nvPr/>
        </p:nvSpPr>
        <p:spPr>
          <a:xfrm>
            <a:off x="692525" y="1063387"/>
            <a:ext cx="7422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i="1" dirty="0">
                <a:solidFill>
                  <a:srgbClr val="FFC928"/>
                </a:solidFill>
              </a:rPr>
              <a:t>Goals:</a:t>
            </a:r>
          </a:p>
          <a:p>
            <a:pPr algn="just"/>
            <a:r>
              <a:rPr lang="en-IN" sz="2000" dirty="0"/>
              <a:t>Building a deep Autoregressive decoder that can unconditionally generate high-fidelity images</a:t>
            </a:r>
          </a:p>
        </p:txBody>
      </p:sp>
    </p:spTree>
    <p:extLst>
      <p:ext uri="{BB962C8B-B14F-4D97-AF65-F5344CB8AC3E}">
        <p14:creationId xmlns:p14="http://schemas.microsoft.com/office/powerpoint/2010/main" val="31098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5930A2-64F3-4BA6-B9DE-B1A07799F45D}"/>
              </a:ext>
            </a:extLst>
          </p:cNvPr>
          <p:cNvSpPr txBox="1">
            <a:spLocks/>
          </p:cNvSpPr>
          <p:nvPr/>
        </p:nvSpPr>
        <p:spPr>
          <a:xfrm>
            <a:off x="301451" y="260398"/>
            <a:ext cx="6778425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IN" sz="2800" dirty="0">
                <a:latin typeface="NimbusRomNo9L-Regu"/>
              </a:rPr>
              <a:t>What can these Generative models achieve?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B984F-CAA0-45DD-A647-A9B106E9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02476"/>
            <a:ext cx="4142389" cy="1940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2C16A-0114-41A8-A6A4-DC500BC3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11" y="902476"/>
            <a:ext cx="3471061" cy="1940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A6878-3E0A-4B09-9901-5F979B5F0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091" y="2842495"/>
            <a:ext cx="3326770" cy="19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0278BB-D074-4284-8E85-6322AB33B2F1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400D8-FF7E-DF47-9BC6-0B6FD71EF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51493"/>
            <a:ext cx="527774" cy="7121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B030B1-3273-448F-B030-0940BE2D6D71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875668" cy="506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Deep Generative models: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27566-585D-4998-A348-7E1A51FF0CB5}"/>
              </a:ext>
            </a:extLst>
          </p:cNvPr>
          <p:cNvSpPr txBox="1"/>
          <p:nvPr/>
        </p:nvSpPr>
        <p:spPr>
          <a:xfrm>
            <a:off x="820271" y="1310553"/>
            <a:ext cx="5284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Variational Autoencoder (VAE)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Generative Adversarial Network (GAN)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Autoregressive Model (AR)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E883BB-81CE-4ADD-9640-C766E67A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41" y="1317210"/>
            <a:ext cx="2173428" cy="2173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FB72FE-F27E-436E-97B3-46BE1E16EB88}"/>
              </a:ext>
            </a:extLst>
          </p:cNvPr>
          <p:cNvSpPr txBox="1"/>
          <p:nvPr/>
        </p:nvSpPr>
        <p:spPr>
          <a:xfrm>
            <a:off x="6609233" y="3501944"/>
            <a:ext cx="2173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https://openai.com/blog/generative-models/</a:t>
            </a:r>
            <a:endParaRPr lang="en-IN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6FE1D-DDC2-48AD-BC76-E2B0CF508C80}"/>
              </a:ext>
            </a:extLst>
          </p:cNvPr>
          <p:cNvSpPr/>
          <p:nvPr/>
        </p:nvSpPr>
        <p:spPr>
          <a:xfrm>
            <a:off x="820270" y="2510882"/>
            <a:ext cx="55200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0664" indent="-283464">
              <a:buSzPts val="2000"/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IN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PixelRNN</a:t>
            </a: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IN" sz="1600" i="1" dirty="0">
                <a:solidFill>
                  <a:srgbClr val="FFC928"/>
                </a:solidFill>
                <a:latin typeface="Calibri" panose="020F0502020204030204" pitchFamily="34" charset="0"/>
              </a:rPr>
              <a:t>LSTM</a:t>
            </a:r>
            <a:endParaRPr lang="en-IN" sz="2000" dirty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PixelCNN</a:t>
            </a: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IN" sz="1600" i="1" dirty="0">
                <a:solidFill>
                  <a:srgbClr val="FFC928"/>
                </a:solidFill>
                <a:latin typeface="Calibri" panose="020F0502020204030204" pitchFamily="34" charset="0"/>
              </a:rPr>
              <a:t>Masked Convolution</a:t>
            </a:r>
            <a:endParaRPr lang="en-IN" sz="1600" dirty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Gated </a:t>
            </a:r>
            <a:r>
              <a:rPr lang="en-IN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PixelCNN</a:t>
            </a: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IN" sz="1600" i="1" dirty="0">
                <a:solidFill>
                  <a:srgbClr val="FFC928"/>
                </a:solidFill>
                <a:latin typeface="Calibri" panose="020F0502020204030204" pitchFamily="34" charset="0"/>
              </a:rPr>
              <a:t>Gated Convolution</a:t>
            </a:r>
            <a:endParaRPr lang="en-IN" sz="1600" dirty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Image Transformer </a:t>
            </a:r>
            <a:r>
              <a:rPr lang="en-IN" sz="1600" i="1" dirty="0">
                <a:solidFill>
                  <a:srgbClr val="FFC928"/>
                </a:solidFill>
                <a:latin typeface="Calibri" panose="020F0502020204030204" pitchFamily="34" charset="0"/>
              </a:rPr>
              <a:t>Self-Attention</a:t>
            </a:r>
            <a:endParaRPr lang="en-IN" sz="1600" dirty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FF"/>
                </a:solidFill>
                <a:latin typeface="Calibri" panose="020F0502020204030204" pitchFamily="34" charset="0"/>
              </a:rPr>
              <a:t>Pixel SNAIL </a:t>
            </a:r>
            <a:r>
              <a:rPr lang="en-IN" sz="1600" i="1" dirty="0">
                <a:solidFill>
                  <a:srgbClr val="FFC928"/>
                </a:solidFill>
                <a:latin typeface="Calibri" panose="020F0502020204030204" pitchFamily="34" charset="0"/>
              </a:rPr>
              <a:t>Self-Attention and Gated convolution</a:t>
            </a:r>
            <a:endParaRPr lang="en-IN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48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F8546-7E73-4F06-BA06-56D0B95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1B9093-D93E-451F-AA25-98E40C83525D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8126" cy="506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Autoregressive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3BA82-03AB-42AB-A4F3-2A5CD125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78" y="1715980"/>
            <a:ext cx="2785503" cy="2872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EAC5E-AC53-4331-A4DE-9D8CC293BA10}"/>
                  </a:ext>
                </a:extLst>
              </p:cNvPr>
              <p:cNvSpPr txBox="1"/>
              <p:nvPr/>
            </p:nvSpPr>
            <p:spPr>
              <a:xfrm>
                <a:off x="1312291" y="3418491"/>
                <a:ext cx="16161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400" dirty="0"/>
                  <a:t>To generate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EAC5E-AC53-4331-A4DE-9D8CC293B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291" y="3418491"/>
                <a:ext cx="1616148" cy="307777"/>
              </a:xfrm>
              <a:prstGeom prst="rect">
                <a:avLst/>
              </a:prstGeom>
              <a:blipFill>
                <a:blip r:embed="rId4"/>
                <a:stretch>
                  <a:fillRect l="-755"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FB2F8F8-94B8-403A-8D86-2B4B1BCEA8CF}"/>
              </a:ext>
            </a:extLst>
          </p:cNvPr>
          <p:cNvSpPr/>
          <p:nvPr/>
        </p:nvSpPr>
        <p:spPr>
          <a:xfrm>
            <a:off x="301450" y="924789"/>
            <a:ext cx="799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AR models treat an image as a sequence of pixels and represent its probability as the product of the conditional probabilities of all pixels.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448C9-F7DF-4FA3-A39F-262DEC2A4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1" y="2291086"/>
            <a:ext cx="2536588" cy="861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4DAA6-E460-4E92-BBA7-6FA93A2A1ED3}"/>
              </a:ext>
            </a:extLst>
          </p:cNvPr>
          <p:cNvSpPr/>
          <p:nvPr/>
        </p:nvSpPr>
        <p:spPr>
          <a:xfrm>
            <a:off x="4760255" y="4548906"/>
            <a:ext cx="3539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https://towardsdatascience.com/auto-regressive-generative-models-pixelrnn-pixelcnn-32d192911173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42355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83ADD-4F3C-4F01-BD29-01DAD09A3E3F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8126" cy="506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Autoregressive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19F2A-419D-48A2-949B-C2D23F38220C}"/>
              </a:ext>
            </a:extLst>
          </p:cNvPr>
          <p:cNvSpPr txBox="1"/>
          <p:nvPr/>
        </p:nvSpPr>
        <p:spPr>
          <a:xfrm>
            <a:off x="1270747" y="1055266"/>
            <a:ext cx="4301370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i="1" dirty="0">
                <a:solidFill>
                  <a:srgbClr val="FFC928"/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Likelihood-based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Direct negative log-likelihood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Intrinsic measure of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Captures entire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Stable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EA1D-2E2D-4FB1-9B46-209C1C873A7F}"/>
              </a:ext>
            </a:extLst>
          </p:cNvPr>
          <p:cNvSpPr txBox="1"/>
          <p:nvPr/>
        </p:nvSpPr>
        <p:spPr>
          <a:xfrm>
            <a:off x="1270747" y="2956110"/>
            <a:ext cx="62192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rgbClr val="FFC928"/>
                </a:solidFill>
              </a:rPr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Capacity to encode the vast previous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memory and computation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Learning a distribution that preserves global semantic coherence and exactness of detail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1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E59EBE-2731-4477-A55B-5D6E5778BF4A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1403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What the paper offers?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C7C2A-045D-400F-B54B-533943CE141B}"/>
              </a:ext>
            </a:extLst>
          </p:cNvPr>
          <p:cNvSpPr txBox="1"/>
          <p:nvPr/>
        </p:nvSpPr>
        <p:spPr>
          <a:xfrm>
            <a:off x="665629" y="1169895"/>
            <a:ext cx="736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FC928"/>
                </a:solidFill>
              </a:rPr>
              <a:t>Subscale Pixel Network (SPN):</a:t>
            </a:r>
          </a:p>
          <a:p>
            <a:r>
              <a:rPr lang="en-IN" dirty="0"/>
              <a:t>A conditional decoder architecture that generates an image as a sequence of sub-images of equal sizes (Slices)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29FF8-F276-40D2-9D78-8304F8EB0E9B}"/>
              </a:ext>
            </a:extLst>
          </p:cNvPr>
          <p:cNvSpPr/>
          <p:nvPr/>
        </p:nvSpPr>
        <p:spPr>
          <a:xfrm>
            <a:off x="665629" y="2360026"/>
            <a:ext cx="7368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C928"/>
                </a:solidFill>
              </a:rPr>
              <a:t>Multidimensional Upscaling:</a:t>
            </a:r>
          </a:p>
          <a:p>
            <a:r>
              <a:rPr lang="en-IN" dirty="0"/>
              <a:t>Upscaling not just height and width of the image, but also in the remaining dimensions </a:t>
            </a:r>
            <a:r>
              <a:rPr lang="en-IN" dirty="0" err="1"/>
              <a:t>i.e</a:t>
            </a:r>
            <a:r>
              <a:rPr lang="en-IN" dirty="0"/>
              <a:t> channel depth</a:t>
            </a:r>
          </a:p>
        </p:txBody>
      </p:sp>
    </p:spTree>
    <p:extLst>
      <p:ext uri="{BB962C8B-B14F-4D97-AF65-F5344CB8AC3E}">
        <p14:creationId xmlns:p14="http://schemas.microsoft.com/office/powerpoint/2010/main" val="27106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E89D9-9727-415A-A756-9648574BCE82}"/>
              </a:ext>
            </a:extLst>
          </p:cNvPr>
          <p:cNvSpPr/>
          <p:nvPr/>
        </p:nvSpPr>
        <p:spPr>
          <a:xfrm>
            <a:off x="665" y="4918509"/>
            <a:ext cx="9144000" cy="224991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764F1-F28C-A942-B43F-547C7F8B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603C95-7A5F-440E-B656-E2B108E90271}"/>
              </a:ext>
            </a:extLst>
          </p:cNvPr>
          <p:cNvSpPr txBox="1">
            <a:spLocks/>
          </p:cNvSpPr>
          <p:nvPr/>
        </p:nvSpPr>
        <p:spPr>
          <a:xfrm>
            <a:off x="301450" y="273845"/>
            <a:ext cx="4371403" cy="50608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What the paper offers?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166A9-F078-40DF-AB34-7C249D49E709}"/>
              </a:ext>
            </a:extLst>
          </p:cNvPr>
          <p:cNvSpPr txBox="1"/>
          <p:nvPr/>
        </p:nvSpPr>
        <p:spPr>
          <a:xfrm>
            <a:off x="692525" y="1417588"/>
            <a:ext cx="7422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dirty="0"/>
              <a:t>A</a:t>
            </a:r>
            <a:r>
              <a:rPr lang="en-IN" i="1" dirty="0">
                <a:solidFill>
                  <a:srgbClr val="FFC928"/>
                </a:solidFill>
              </a:rPr>
              <a:t> Subsampling Decoder</a:t>
            </a:r>
            <a:r>
              <a:rPr lang="en-IN" dirty="0"/>
              <a:t> on a </a:t>
            </a:r>
            <a:r>
              <a:rPr lang="en-IN" u="sng" dirty="0"/>
              <a:t>small size, low depth</a:t>
            </a:r>
            <a:r>
              <a:rPr lang="en-IN" dirty="0"/>
              <a:t> image slices subsampled at every N pixels from the original image with target resolution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A </a:t>
            </a:r>
            <a:r>
              <a:rPr lang="en-IN" i="1" dirty="0">
                <a:solidFill>
                  <a:srgbClr val="FFC928"/>
                </a:solidFill>
              </a:rPr>
              <a:t>Size-Upscaling Decoder</a:t>
            </a:r>
            <a:r>
              <a:rPr lang="en-IN" dirty="0"/>
              <a:t> that generates the </a:t>
            </a:r>
            <a:r>
              <a:rPr lang="en-IN" u="sng" dirty="0"/>
              <a:t>large size, low depth</a:t>
            </a:r>
            <a:r>
              <a:rPr lang="en-IN" dirty="0"/>
              <a:t> image conditioned on the small size, low depth image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A </a:t>
            </a:r>
            <a:r>
              <a:rPr lang="en-IN" i="1" dirty="0">
                <a:solidFill>
                  <a:srgbClr val="FFC928"/>
                </a:solidFill>
              </a:rPr>
              <a:t>Depth-Upscaling Decoder</a:t>
            </a:r>
            <a:r>
              <a:rPr lang="en-IN" dirty="0"/>
              <a:t> that generates the </a:t>
            </a:r>
            <a:r>
              <a:rPr lang="en-IN" u="sng" dirty="0"/>
              <a:t>large size, high depth </a:t>
            </a:r>
            <a:r>
              <a:rPr lang="en-IN" dirty="0"/>
              <a:t>image conditioned on the large size, low depth image.</a:t>
            </a:r>
          </a:p>
        </p:txBody>
      </p:sp>
    </p:spTree>
    <p:extLst>
      <p:ext uri="{BB962C8B-B14F-4D97-AF65-F5344CB8AC3E}">
        <p14:creationId xmlns:p14="http://schemas.microsoft.com/office/powerpoint/2010/main" val="35460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 Brand-Wide Format Powerpoint</Template>
  <TotalTime>9034</TotalTime>
  <Words>783</Words>
  <Application>Microsoft Office PowerPoint</Application>
  <PresentationFormat>On-screen Show (16:9)</PresentationFormat>
  <Paragraphs>130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Book Antiqua</vt:lpstr>
      <vt:lpstr>Calibri</vt:lpstr>
      <vt:lpstr>Cambria Math</vt:lpstr>
      <vt:lpstr>Helvetica</vt:lpstr>
      <vt:lpstr>Helvetica Neue</vt:lpstr>
      <vt:lpstr>Helvetica Neue Medium</vt:lpstr>
      <vt:lpstr>Lucida Calligraphy</vt:lpstr>
      <vt:lpstr>NimbusRomNo9L-Regu</vt:lpstr>
      <vt:lpstr>Office Theme</vt:lpstr>
      <vt:lpstr>Generating High Fidelity Images with Subscale Pixel Networks and Multidimensional Upscaling.</vt:lpstr>
      <vt:lpstr>Contents: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creator>Microsoft Office User</dc:creator>
  <cp:lastModifiedBy>Kesar Murthy</cp:lastModifiedBy>
  <cp:revision>91</cp:revision>
  <cp:lastPrinted>2017-11-07T21:20:52Z</cp:lastPrinted>
  <dcterms:created xsi:type="dcterms:W3CDTF">2016-09-13T13:48:42Z</dcterms:created>
  <dcterms:modified xsi:type="dcterms:W3CDTF">2019-10-14T16:47:26Z</dcterms:modified>
</cp:coreProperties>
</file>